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6" r:id="rId4"/>
    <p:sldId id="272" r:id="rId5"/>
    <p:sldId id="273" r:id="rId6"/>
    <p:sldId id="274" r:id="rId7"/>
    <p:sldId id="275" r:id="rId8"/>
    <p:sldId id="277" r:id="rId9"/>
    <p:sldId id="268" r:id="rId10"/>
    <p:sldId id="266" r:id="rId11"/>
    <p:sldId id="269" r:id="rId12"/>
    <p:sldId id="267" r:id="rId13"/>
    <p:sldId id="270" r:id="rId14"/>
    <p:sldId id="264" r:id="rId15"/>
    <p:sldId id="265" r:id="rId16"/>
    <p:sldId id="278" r:id="rId17"/>
    <p:sldId id="259" r:id="rId18"/>
    <p:sldId id="260" r:id="rId19"/>
    <p:sldId id="261" r:id="rId20"/>
    <p:sldId id="257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045F4-FC65-45E2-BA65-8C66EA9622FB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25E6-4958-4FD8-81AB-87DDBCDBED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045F4-FC65-45E2-BA65-8C66EA9622FB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25E6-4958-4FD8-81AB-87DDBCDBED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045F4-FC65-45E2-BA65-8C66EA9622FB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25E6-4958-4FD8-81AB-87DDBCDBED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045F4-FC65-45E2-BA65-8C66EA9622FB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25E6-4958-4FD8-81AB-87DDBCDBED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045F4-FC65-45E2-BA65-8C66EA9622FB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25E6-4958-4FD8-81AB-87DDBCDBED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045F4-FC65-45E2-BA65-8C66EA9622FB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25E6-4958-4FD8-81AB-87DDBCDBED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045F4-FC65-45E2-BA65-8C66EA9622FB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25E6-4958-4FD8-81AB-87DDBCDBED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045F4-FC65-45E2-BA65-8C66EA9622FB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25E6-4958-4FD8-81AB-87DDBCDBED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045F4-FC65-45E2-BA65-8C66EA9622FB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25E6-4958-4FD8-81AB-87DDBCDBED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045F4-FC65-45E2-BA65-8C66EA9622FB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25E6-4958-4FD8-81AB-87DDBCDBED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045F4-FC65-45E2-BA65-8C66EA9622FB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7425E6-4958-4FD8-81AB-87DDBCDBED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045F4-FC65-45E2-BA65-8C66EA9622FB}" type="datetimeFigureOut">
              <a:rPr lang="ru-RU" smtClean="0"/>
              <a:pPr/>
              <a:t>17.09.2014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425E6-4958-4FD8-81AB-87DDBCDBED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pslc.ws/russian/radical.htm" TargetMode="External"/><Relationship Id="rId3" Type="http://schemas.openxmlformats.org/officeDocument/2006/relationships/hyperlink" Target="http://www.xumuk.ru/encyklopedia/2688.html" TargetMode="External"/><Relationship Id="rId7" Type="http://schemas.openxmlformats.org/officeDocument/2006/relationships/hyperlink" Target="http://www.xumuk.ru/bse/2012.html" TargetMode="External"/><Relationship Id="rId2" Type="http://schemas.openxmlformats.org/officeDocument/2006/relationships/hyperlink" Target="http://www.xumuk.ru/encyklopedia/2/3517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xumuk.ru/encyklopedia/2/4296.html" TargetMode="External"/><Relationship Id="rId5" Type="http://schemas.openxmlformats.org/officeDocument/2006/relationships/hyperlink" Target="http://www.xumuk.ru/encyklopedia/786.html" TargetMode="External"/><Relationship Id="rId4" Type="http://schemas.openxmlformats.org/officeDocument/2006/relationships/hyperlink" Target="http://www.xumuk.ru/bse/879.html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2694161"/>
          </a:xfrm>
        </p:spPr>
        <p:txBody>
          <a:bodyPr>
            <a:normAutofit/>
          </a:bodyPr>
          <a:lstStyle/>
          <a:p>
            <a:r>
              <a:rPr lang="ru-RU" b="1" dirty="0" smtClean="0"/>
              <a:t>Полимеризация в эмульсии. Особенности химической модификации.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0072" y="3717032"/>
            <a:ext cx="3364017" cy="288031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83264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sz="3800" dirty="0" smtClean="0"/>
              <a:t>Перед полимеризацией из мономера удаляют ингибитор промывкой его </a:t>
            </a:r>
          </a:p>
          <a:p>
            <a:pPr algn="ctr">
              <a:buNone/>
            </a:pPr>
            <a:r>
              <a:rPr lang="ru-RU" sz="3800" dirty="0" smtClean="0"/>
              <a:t>5…10%-м раствором щелочи с последующей отмывкой щелочи водой. </a:t>
            </a:r>
          </a:p>
          <a:p>
            <a:pPr algn="ctr">
              <a:buNone/>
            </a:pPr>
            <a:r>
              <a:rPr lang="ru-RU" sz="3800" dirty="0" smtClean="0"/>
              <a:t>Полимеризацию проводят при 95…98 С в течение 7…8 ч до содержания </a:t>
            </a:r>
          </a:p>
          <a:p>
            <a:pPr algn="ctr">
              <a:buNone/>
            </a:pPr>
            <a:r>
              <a:rPr lang="ru-RU" sz="3800" dirty="0" smtClean="0"/>
              <a:t>остаточного мономера в полимере не более 0,5 %.</a:t>
            </a:r>
          </a:p>
          <a:p>
            <a:pPr algn="ctr">
              <a:buNone/>
            </a:pPr>
            <a:endParaRPr lang="ru-RU" sz="38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3400" dirty="0" smtClean="0"/>
              <a:t>В аппарате </a:t>
            </a:r>
            <a:r>
              <a:rPr lang="ru-RU" sz="3400" i="1" dirty="0" smtClean="0"/>
              <a:t>1 готовят водную фазу – раствор в </a:t>
            </a:r>
          </a:p>
          <a:p>
            <a:pPr algn="just">
              <a:buNone/>
            </a:pPr>
            <a:r>
              <a:rPr lang="ru-RU" sz="3400" dirty="0" err="1" smtClean="0"/>
              <a:t>дименирализованной</a:t>
            </a:r>
            <a:r>
              <a:rPr lang="ru-RU" sz="3400" dirty="0" smtClean="0"/>
              <a:t> воде эмульгатора (</a:t>
            </a:r>
            <a:r>
              <a:rPr lang="ru-RU" sz="3400" dirty="0" err="1" smtClean="0"/>
              <a:t>олеат</a:t>
            </a:r>
            <a:r>
              <a:rPr lang="ru-RU" sz="3400" dirty="0" smtClean="0"/>
              <a:t> натрия), инициатора</a:t>
            </a:r>
            <a:r>
              <a:rPr lang="en-US" sz="3400" dirty="0" smtClean="0"/>
              <a:t> </a:t>
            </a:r>
            <a:r>
              <a:rPr lang="ru-RU" sz="3400" dirty="0" smtClean="0"/>
              <a:t>(персульфат калия) и различных добавок, и смесь загружают в</a:t>
            </a:r>
            <a:r>
              <a:rPr lang="en-US" sz="3400" dirty="0" smtClean="0"/>
              <a:t> </a:t>
            </a:r>
            <a:r>
              <a:rPr lang="ru-RU" sz="3400" dirty="0" smtClean="0"/>
              <a:t>реактор </a:t>
            </a:r>
            <a:r>
              <a:rPr lang="ru-RU" sz="3400" i="1" dirty="0" smtClean="0"/>
              <a:t>2. Эмульсию готовят введением стирола при сильном</a:t>
            </a:r>
            <a:r>
              <a:rPr lang="en-US" sz="3400" i="1" dirty="0" smtClean="0"/>
              <a:t> </a:t>
            </a:r>
            <a:r>
              <a:rPr lang="ru-RU" sz="3400" dirty="0" smtClean="0"/>
              <a:t>перемешивании рамно-лопастной или турбинной мешалкой.</a:t>
            </a:r>
          </a:p>
          <a:p>
            <a:pPr algn="just">
              <a:buNone/>
            </a:pPr>
            <a:r>
              <a:rPr lang="ru-RU" sz="3400" dirty="0" smtClean="0"/>
              <a:t>Содержимое реактора </a:t>
            </a:r>
            <a:r>
              <a:rPr lang="ru-RU" sz="3400" i="1" dirty="0" smtClean="0"/>
              <a:t>2 через рубашку нагревают до 70…95 </a:t>
            </a:r>
            <a:r>
              <a:rPr lang="en-US" sz="3400" i="1" dirty="0" smtClean="0"/>
              <a:t>0</a:t>
            </a:r>
            <a:r>
              <a:rPr lang="ru-RU" sz="3400" i="1" dirty="0" smtClean="0"/>
              <a:t>С и</a:t>
            </a:r>
          </a:p>
          <a:p>
            <a:pPr algn="just">
              <a:buNone/>
            </a:pPr>
            <a:r>
              <a:rPr lang="ru-RU" sz="3400" dirty="0" smtClean="0"/>
              <a:t>процесс ведут в течение 1,5 ч. Холодильник </a:t>
            </a:r>
            <a:r>
              <a:rPr lang="ru-RU" sz="3400" i="1" dirty="0" smtClean="0"/>
              <a:t>3 работает как обратный и</a:t>
            </a:r>
            <a:r>
              <a:rPr lang="en-US" sz="3400" i="1" dirty="0" smtClean="0"/>
              <a:t> </a:t>
            </a:r>
            <a:r>
              <a:rPr lang="ru-RU" sz="3400" dirty="0" smtClean="0"/>
              <a:t>обеспечивает возврат сконденсированных паров водно-стирольной</a:t>
            </a:r>
            <a:r>
              <a:rPr lang="en-US" sz="3400" dirty="0" smtClean="0"/>
              <a:t> </a:t>
            </a:r>
            <a:r>
              <a:rPr lang="ru-RU" sz="3400" dirty="0" smtClean="0"/>
              <a:t>смеси. При остаточном содержании </a:t>
            </a:r>
            <a:r>
              <a:rPr lang="ru-RU" sz="3400" dirty="0" err="1" smtClean="0"/>
              <a:t>непрореагировавшего</a:t>
            </a:r>
            <a:r>
              <a:rPr lang="ru-RU" sz="3400" dirty="0" smtClean="0"/>
              <a:t> стирола не</a:t>
            </a:r>
            <a:r>
              <a:rPr lang="en-US" sz="3400" dirty="0" smtClean="0"/>
              <a:t> </a:t>
            </a:r>
            <a:r>
              <a:rPr lang="ru-RU" sz="3400" dirty="0" smtClean="0"/>
              <a:t>более 0,5 % реакцию прекращают.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86551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Образовавшийся латекс, из которого острым паром отгоняют</a:t>
            </a:r>
          </a:p>
          <a:p>
            <a:pPr algn="ctr">
              <a:buNone/>
            </a:pPr>
            <a:r>
              <a:rPr lang="ru-RU" dirty="0" smtClean="0"/>
              <a:t>свободный стирол, собирают в приемник </a:t>
            </a:r>
            <a:r>
              <a:rPr lang="ru-RU" i="1" dirty="0" smtClean="0"/>
              <a:t>4. Латекс охлаждают до 50 </a:t>
            </a:r>
            <a:r>
              <a:rPr lang="en-US" i="1" dirty="0" smtClean="0"/>
              <a:t>0</a:t>
            </a:r>
            <a:r>
              <a:rPr lang="ru-RU" i="1" dirty="0" smtClean="0"/>
              <a:t>С</a:t>
            </a:r>
          </a:p>
          <a:p>
            <a:pPr algn="ctr">
              <a:buNone/>
            </a:pPr>
            <a:r>
              <a:rPr lang="ru-RU" dirty="0" smtClean="0"/>
              <a:t>и сливают в сборник </a:t>
            </a:r>
            <a:r>
              <a:rPr lang="ru-RU" i="1" dirty="0" smtClean="0"/>
              <a:t>5. Выделение полимера из латекса проводят в</a:t>
            </a:r>
          </a:p>
          <a:p>
            <a:pPr algn="ctr">
              <a:buNone/>
            </a:pPr>
            <a:r>
              <a:rPr lang="ru-RU" dirty="0" err="1" smtClean="0"/>
              <a:t>осадителе</a:t>
            </a:r>
            <a:r>
              <a:rPr lang="ru-RU" dirty="0" smtClean="0"/>
              <a:t> </a:t>
            </a:r>
            <a:r>
              <a:rPr lang="ru-RU" i="1" dirty="0" smtClean="0"/>
              <a:t>6 с добавлением водного раствора алюмокалиевых квасцов.</a:t>
            </a:r>
          </a:p>
          <a:p>
            <a:pPr algn="ctr">
              <a:buNone/>
            </a:pPr>
            <a:r>
              <a:rPr lang="ru-RU" dirty="0" smtClean="0"/>
              <a:t>Электролит нарушает устойчивость латекса и вызывает выпадение</a:t>
            </a:r>
          </a:p>
          <a:p>
            <a:pPr algn="ctr">
              <a:buNone/>
            </a:pPr>
            <a:r>
              <a:rPr lang="ru-RU" dirty="0" smtClean="0"/>
              <a:t>частиц полистирола.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ru-RU" sz="3400" dirty="0" smtClean="0"/>
              <a:t>Из аппарата </a:t>
            </a:r>
            <a:r>
              <a:rPr lang="ru-RU" sz="3400" i="1" dirty="0" smtClean="0"/>
              <a:t>6 суспензия полимера поступает в </a:t>
            </a:r>
            <a:r>
              <a:rPr lang="ru-RU" sz="3400" i="1" dirty="0" err="1" smtClean="0"/>
              <a:t>промыватель</a:t>
            </a:r>
            <a:r>
              <a:rPr lang="ru-RU" sz="3400" i="1" dirty="0" smtClean="0"/>
              <a:t>,</a:t>
            </a:r>
          </a:p>
          <a:p>
            <a:pPr algn="just">
              <a:buNone/>
            </a:pPr>
            <a:r>
              <a:rPr lang="ru-RU" sz="3400" dirty="0" smtClean="0"/>
              <a:t>снабженный рамной мешалкой. После фильтрования водный раствор</a:t>
            </a:r>
            <a:r>
              <a:rPr lang="en-US" sz="3400" dirty="0" smtClean="0"/>
              <a:t> </a:t>
            </a:r>
            <a:r>
              <a:rPr lang="ru-RU" sz="3400" dirty="0" smtClean="0"/>
              <a:t>поступает на очистку, а полимер промывают при перемешивании</a:t>
            </a:r>
            <a:r>
              <a:rPr lang="en-US" sz="3400" dirty="0" smtClean="0"/>
              <a:t> </a:t>
            </a:r>
            <a:r>
              <a:rPr lang="ru-RU" sz="3400" dirty="0" smtClean="0"/>
              <a:t>свежей порцией воды с температурой 70…80 </a:t>
            </a:r>
            <a:r>
              <a:rPr lang="en-US" sz="3400" dirty="0" smtClean="0"/>
              <a:t>0</a:t>
            </a:r>
            <a:r>
              <a:rPr lang="ru-RU" sz="3400" dirty="0" smtClean="0"/>
              <a:t>С. После 3…5 промывок</a:t>
            </a:r>
            <a:r>
              <a:rPr lang="en-US" sz="3400" dirty="0" smtClean="0"/>
              <a:t> </a:t>
            </a:r>
            <a:r>
              <a:rPr lang="ru-RU" sz="3400" dirty="0" smtClean="0"/>
              <a:t>взмученную в воде суспензию полимера подают на центрифугу </a:t>
            </a:r>
            <a:r>
              <a:rPr lang="ru-RU" sz="3400" i="1" dirty="0" smtClean="0"/>
              <a:t>8 для</a:t>
            </a:r>
            <a:r>
              <a:rPr lang="en-US" sz="3400" i="1" dirty="0" smtClean="0"/>
              <a:t> </a:t>
            </a:r>
            <a:r>
              <a:rPr lang="ru-RU" sz="3400" dirty="0" smtClean="0"/>
              <a:t>полного обезвоживания. Порошок полистирола с влажностью 60 %</a:t>
            </a:r>
            <a:r>
              <a:rPr lang="en-US" sz="3400" dirty="0" smtClean="0"/>
              <a:t> </a:t>
            </a:r>
            <a:r>
              <a:rPr lang="ru-RU" sz="3400" dirty="0" smtClean="0"/>
              <a:t>поступает в сушилку </a:t>
            </a:r>
            <a:r>
              <a:rPr lang="ru-RU" sz="3400" i="1" dirty="0" smtClean="0"/>
              <a:t>9, а после сушки с влажностью около 0,5 % – в</a:t>
            </a:r>
            <a:r>
              <a:rPr lang="en-US" sz="3400" i="1" dirty="0" smtClean="0"/>
              <a:t> </a:t>
            </a:r>
            <a:r>
              <a:rPr lang="ru-RU" sz="3400" dirty="0" smtClean="0"/>
              <a:t>бункер </a:t>
            </a:r>
            <a:r>
              <a:rPr lang="ru-RU" sz="3400" i="1" dirty="0" smtClean="0"/>
              <a:t>10. Затем высушенный полимер просеивают на сите и</a:t>
            </a:r>
            <a:r>
              <a:rPr lang="en-US" sz="3400" i="1" dirty="0" smtClean="0"/>
              <a:t> </a:t>
            </a:r>
            <a:r>
              <a:rPr lang="ru-RU" sz="3400" dirty="0" smtClean="0"/>
              <a:t>подвергают гранулированию.</a:t>
            </a:r>
          </a:p>
          <a:p>
            <a:pPr algn="just">
              <a:buNone/>
            </a:pPr>
            <a:r>
              <a:rPr lang="ru-RU" sz="3400" dirty="0" smtClean="0"/>
              <a:t>Полистирол имеет молекулярную массу около 1000000 и очень</a:t>
            </a:r>
            <a:r>
              <a:rPr lang="en-US" sz="3400" dirty="0" smtClean="0"/>
              <a:t> </a:t>
            </a:r>
            <a:r>
              <a:rPr lang="ru-RU" sz="3400" dirty="0" smtClean="0"/>
              <a:t>низкую текучесть при литье под давлением. В этой связи за счет</a:t>
            </a:r>
            <a:r>
              <a:rPr lang="en-US" sz="3400" dirty="0" smtClean="0"/>
              <a:t> </a:t>
            </a:r>
            <a:r>
              <a:rPr lang="ru-RU" sz="3400" dirty="0" smtClean="0"/>
              <a:t>частичной деструкции при гранулировании снижается молекулярная</a:t>
            </a:r>
            <a:r>
              <a:rPr lang="en-US" sz="3400" dirty="0" smtClean="0"/>
              <a:t> </a:t>
            </a:r>
            <a:r>
              <a:rPr lang="ru-RU" sz="3400" dirty="0" smtClean="0"/>
              <a:t>масса и облегчается при этом литье под давлением.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Эмульсионная полимеризация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err="1" smtClean="0"/>
              <a:t>ПАВы</a:t>
            </a:r>
            <a:r>
              <a:rPr lang="ru-RU" b="1" dirty="0" smtClean="0"/>
              <a:t> бывают:</a:t>
            </a:r>
            <a:endParaRPr lang="ru-RU" dirty="0" smtClean="0"/>
          </a:p>
          <a:p>
            <a:r>
              <a:rPr lang="ru-RU" dirty="0" smtClean="0"/>
              <a:t>- Анионные (соли  щелочных металлов и жирных кислот, </a:t>
            </a:r>
            <a:r>
              <a:rPr lang="ru-RU" dirty="0" err="1" smtClean="0"/>
              <a:t>арилаты</a:t>
            </a:r>
            <a:r>
              <a:rPr lang="ru-RU" dirty="0" smtClean="0"/>
              <a:t> или </a:t>
            </a:r>
            <a:r>
              <a:rPr lang="ru-RU" dirty="0" err="1" smtClean="0"/>
              <a:t>алкилаты</a:t>
            </a:r>
            <a:r>
              <a:rPr lang="ru-RU" dirty="0" smtClean="0"/>
              <a:t> сульфокислот)</a:t>
            </a:r>
          </a:p>
          <a:p>
            <a:r>
              <a:rPr lang="ru-RU" dirty="0" smtClean="0"/>
              <a:t>- Катионные (галоиды </a:t>
            </a:r>
            <a:r>
              <a:rPr lang="ru-RU" dirty="0" err="1" smtClean="0"/>
              <a:t>алкиламония</a:t>
            </a:r>
            <a:r>
              <a:rPr lang="ru-RU" dirty="0" smtClean="0"/>
              <a:t>, гидрохлориды </a:t>
            </a:r>
            <a:r>
              <a:rPr lang="ru-RU" dirty="0" err="1" smtClean="0"/>
              <a:t>алкиламинов</a:t>
            </a:r>
            <a:r>
              <a:rPr lang="ru-RU" dirty="0" smtClean="0"/>
              <a:t>)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Неионные</a:t>
            </a:r>
            <a:r>
              <a:rPr lang="ru-RU" dirty="0" smtClean="0"/>
              <a:t> (эфиры сахарозы, эфиры жирных кислот) При наличии мицелл, часть молекулы мономера диффундируют во внутреннюю часть мицелл и эту часть можно считать </a:t>
            </a:r>
            <a:r>
              <a:rPr lang="ru-RU" dirty="0" err="1" smtClean="0"/>
              <a:t>растворѐнной</a:t>
            </a:r>
            <a:r>
              <a:rPr lang="ru-RU" dirty="0" smtClean="0"/>
              <a:t>. Раствор мыла может растворять мономер до 7-9%-ного коллоидного раствора. Максимальная концентрация, выше которой ПАВ образует только мицеллы принято называть критическая концентрация </a:t>
            </a:r>
            <a:r>
              <a:rPr lang="ru-RU" dirty="0" err="1" smtClean="0"/>
              <a:t>мицеллообразования</a:t>
            </a:r>
            <a:r>
              <a:rPr lang="ru-RU" dirty="0" smtClean="0"/>
              <a:t> (</a:t>
            </a:r>
            <a:r>
              <a:rPr lang="ru-RU" b="1" dirty="0" smtClean="0"/>
              <a:t>ККМ</a:t>
            </a:r>
            <a:r>
              <a:rPr lang="ru-RU" dirty="0" smtClean="0"/>
              <a:t>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/>
              <a:t>Основные стадии эмульсионной полимеризации </a:t>
            </a:r>
            <a:r>
              <a:rPr lang="ru-RU" sz="3200" b="1" dirty="0" err="1" smtClean="0"/>
              <a:t>Ст</a:t>
            </a:r>
            <a:r>
              <a:rPr lang="ru-RU" sz="3200" b="1" dirty="0" smtClean="0"/>
              <a:t>  периодическим способом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1.Подготовкаисходногосырья. </a:t>
            </a:r>
          </a:p>
          <a:p>
            <a:pPr>
              <a:buNone/>
            </a:pPr>
            <a:r>
              <a:rPr lang="ru-RU" dirty="0" smtClean="0"/>
              <a:t>2.Полимеризациястирола. </a:t>
            </a:r>
          </a:p>
          <a:p>
            <a:pPr>
              <a:buNone/>
            </a:pPr>
            <a:r>
              <a:rPr lang="ru-RU" dirty="0" smtClean="0"/>
              <a:t>3.Осаждение </a:t>
            </a:r>
            <a:r>
              <a:rPr lang="ru-RU" b="1" dirty="0" smtClean="0"/>
              <a:t>ПС </a:t>
            </a:r>
            <a:r>
              <a:rPr lang="ru-RU" dirty="0" smtClean="0"/>
              <a:t>из реакционной массы (коагуляция латекса). </a:t>
            </a:r>
          </a:p>
          <a:p>
            <a:pPr>
              <a:buNone/>
            </a:pPr>
            <a:r>
              <a:rPr lang="ru-RU" dirty="0" smtClean="0"/>
              <a:t>4.Отделение маточного раствора и промывка </a:t>
            </a:r>
            <a:r>
              <a:rPr lang="ru-RU" b="1" dirty="0" smtClean="0"/>
              <a:t>ПС.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5.Сушка </a:t>
            </a:r>
            <a:r>
              <a:rPr lang="ru-RU" b="1" dirty="0" smtClean="0"/>
              <a:t>ПС.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6.Грануляция </a:t>
            </a:r>
            <a:r>
              <a:rPr lang="ru-RU" b="1" dirty="0" smtClean="0"/>
              <a:t>ПС.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7.Рассеивание на вибросите и упаковка </a:t>
            </a:r>
            <a:r>
              <a:rPr lang="ru-RU" b="1" dirty="0" smtClean="0"/>
              <a:t>ПС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55272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/>
              <a:t>Достоинства эмульсионной полимеризации: </a:t>
            </a:r>
            <a:r>
              <a:rPr lang="ru-RU" dirty="0"/>
              <a:t>легкость отвода теплоты, простота </a:t>
            </a:r>
            <a:r>
              <a:rPr lang="ru-RU" dirty="0" err="1"/>
              <a:t>технол</a:t>
            </a:r>
            <a:r>
              <a:rPr lang="ru-RU" dirty="0"/>
              <a:t>. оформления, возможность получения </a:t>
            </a:r>
            <a:r>
              <a:rPr lang="ru-RU" dirty="0" err="1"/>
              <a:t>высокомол</a:t>
            </a:r>
            <a:r>
              <a:rPr lang="ru-RU" dirty="0"/>
              <a:t>. полимеров (при больших скоростях процесса) и </a:t>
            </a:r>
            <a:r>
              <a:rPr lang="ru-RU" dirty="0" err="1"/>
              <a:t>высококонцентрир</a:t>
            </a:r>
            <a:r>
              <a:rPr lang="ru-RU" dirty="0"/>
              <a:t>. латексов. Использование воды как дисперсионной среды уменьшает </a:t>
            </a:r>
            <a:r>
              <a:rPr lang="ru-RU" dirty="0" err="1"/>
              <a:t>пожароопасность</a:t>
            </a:r>
            <a:r>
              <a:rPr lang="ru-RU" dirty="0"/>
              <a:t> процесса. </a:t>
            </a:r>
            <a:endParaRPr lang="ru-RU" dirty="0" smtClean="0"/>
          </a:p>
          <a:p>
            <a:pPr marL="0" indent="0" algn="just">
              <a:buNone/>
            </a:pPr>
            <a:r>
              <a:rPr lang="ru-RU" b="1" dirty="0" smtClean="0"/>
              <a:t>Недостатки</a:t>
            </a:r>
            <a:r>
              <a:rPr lang="ru-RU" b="1" dirty="0"/>
              <a:t>: </a:t>
            </a:r>
            <a:r>
              <a:rPr lang="ru-RU" dirty="0"/>
              <a:t>необходимость </a:t>
            </a:r>
            <a:r>
              <a:rPr lang="ru-RU" dirty="0" smtClean="0"/>
              <a:t>отмывания полимера </a:t>
            </a:r>
            <a:r>
              <a:rPr lang="ru-RU" dirty="0"/>
              <a:t>от эмульгатора, наличие дополнит. стадии выделения полимера из латекса. </a:t>
            </a:r>
          </a:p>
        </p:txBody>
      </p:sp>
    </p:spTree>
    <p:extLst>
      <p:ext uri="{BB962C8B-B14F-4D97-AF65-F5344CB8AC3E}">
        <p14:creationId xmlns:p14="http://schemas.microsoft.com/office/powerpoint/2010/main" val="1789559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8352927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Описание схемы производства суспензионного полистирола.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/>
              <a:t>Растворы инициаторов из емкостей </a:t>
            </a:r>
            <a:r>
              <a:rPr lang="ru-RU" i="1" dirty="0" smtClean="0"/>
              <a:t>1 </a:t>
            </a:r>
            <a:r>
              <a:rPr lang="ru-RU" dirty="0" smtClean="0"/>
              <a:t>и стирол из емкости </a:t>
            </a:r>
            <a:r>
              <a:rPr lang="ru-RU" i="1" dirty="0" smtClean="0"/>
              <a:t>2 </a:t>
            </a:r>
            <a:r>
              <a:rPr lang="ru-RU" dirty="0" smtClean="0"/>
              <a:t>подаются в реактор </a:t>
            </a:r>
            <a:r>
              <a:rPr lang="ru-RU" i="1" dirty="0" smtClean="0"/>
              <a:t>3 </a:t>
            </a:r>
            <a:r>
              <a:rPr lang="ru-RU" dirty="0" smtClean="0"/>
              <a:t>на полимеризацию. Полимеризация стирола проводится при непрерывном перемешивании в течение 12…15 ч при 85…130 °С. После завершения процесса реакционная смесь охлаждается до 40…50 °С. Затем суспензия полимера в водной фазе перекачивается насосом </a:t>
            </a:r>
            <a:r>
              <a:rPr lang="ru-RU" i="1" dirty="0" smtClean="0"/>
              <a:t>5 </a:t>
            </a:r>
            <a:r>
              <a:rPr lang="ru-RU" dirty="0" smtClean="0"/>
              <a:t>через сито </a:t>
            </a:r>
            <a:r>
              <a:rPr lang="ru-RU" i="1" dirty="0" smtClean="0"/>
              <a:t>6 </a:t>
            </a:r>
            <a:r>
              <a:rPr lang="ru-RU" dirty="0" smtClean="0"/>
              <a:t>в промежуточную емкость </a:t>
            </a:r>
            <a:r>
              <a:rPr lang="ru-RU" i="1" dirty="0" smtClean="0"/>
              <a:t>4</a:t>
            </a:r>
            <a:r>
              <a:rPr lang="ru-RU" dirty="0" smtClean="0"/>
              <a:t>, в которой полистирол поддерживается мешалкой во взвешенном состоянии. Далее полимер поступает на центрифугу </a:t>
            </a:r>
            <a:r>
              <a:rPr lang="ru-RU" i="1" dirty="0" smtClean="0"/>
              <a:t>7 </a:t>
            </a:r>
            <a:r>
              <a:rPr lang="ru-RU" dirty="0" smtClean="0"/>
              <a:t>для отделения от водной фазы и промывки. Отжатый полистирол с содержанием влаги около 4 % подается в сушилку </a:t>
            </a:r>
            <a:r>
              <a:rPr lang="ru-RU" i="1" dirty="0" smtClean="0"/>
              <a:t>8</a:t>
            </a:r>
            <a:r>
              <a:rPr lang="ru-RU" dirty="0" smtClean="0"/>
              <a:t>. При периодическом процессе используют сушилку барабанного типа. Для обеспечения максимального превращения мономера в полимер при конверсиях более 80 % необходимо постепенное повышение температуры до 130 °С.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i="1" dirty="0" smtClean="0"/>
              <a:t>Достоинства метода суспензионной полимеризации: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1.Регулируемая молекулярная масса, образуется более высокомолекулярный продукт и достаточно узкое молекулярно-массовое распределение суспензионного </a:t>
            </a:r>
            <a:r>
              <a:rPr lang="ru-RU" b="1" dirty="0" smtClean="0"/>
              <a:t>ПС </a:t>
            </a:r>
            <a:r>
              <a:rPr lang="ru-RU" dirty="0" err="1" smtClean="0"/>
              <a:t>посравнению</a:t>
            </a:r>
            <a:r>
              <a:rPr lang="ru-RU" dirty="0" smtClean="0"/>
              <a:t> с блочным полимером обуславливают его большую ударную вязкость и теплостойкость. </a:t>
            </a:r>
          </a:p>
          <a:p>
            <a:pPr>
              <a:buNone/>
            </a:pPr>
            <a:r>
              <a:rPr lang="ru-RU" dirty="0" smtClean="0"/>
              <a:t>2.Суспензионный </a:t>
            </a:r>
            <a:r>
              <a:rPr lang="ru-RU" b="1" dirty="0" smtClean="0"/>
              <a:t>ПС </a:t>
            </a:r>
            <a:r>
              <a:rPr lang="ru-RU" dirty="0" smtClean="0"/>
              <a:t>имеет низкое остаточное содержание мономера (</a:t>
            </a:r>
            <a:r>
              <a:rPr lang="ru-RU" dirty="0" err="1" smtClean="0"/>
              <a:t>Ст</a:t>
            </a:r>
            <a:r>
              <a:rPr lang="ru-RU" dirty="0" smtClean="0"/>
              <a:t>) в готовом продукте–0,1%, что позволяет его применять в производстве  изделий соприкасающихся с пищевыми продуктами. </a:t>
            </a:r>
          </a:p>
          <a:p>
            <a:pPr>
              <a:buNone/>
            </a:pPr>
            <a:r>
              <a:rPr lang="ru-RU" dirty="0" smtClean="0"/>
              <a:t>3.Суспензионный </a:t>
            </a:r>
            <a:r>
              <a:rPr lang="ru-RU" b="1" dirty="0" smtClean="0"/>
              <a:t>ПС </a:t>
            </a:r>
            <a:r>
              <a:rPr lang="ru-RU" dirty="0" smtClean="0"/>
              <a:t>хотя и содержит примеси, но они легко отмываются от </a:t>
            </a:r>
            <a:r>
              <a:rPr lang="ru-RU" b="1" dirty="0" smtClean="0"/>
              <a:t>ПС </a:t>
            </a:r>
            <a:r>
              <a:rPr lang="ru-RU" dirty="0" smtClean="0"/>
              <a:t>и не влияют на эксплуатационные свойства. </a:t>
            </a:r>
          </a:p>
          <a:p>
            <a:pPr>
              <a:buNone/>
            </a:pPr>
            <a:r>
              <a:rPr lang="ru-RU" dirty="0" smtClean="0"/>
              <a:t>4.Благодаря наличию водной фазы облегчен отвод тепла экзотермической реакции, что упрощает управление процесса регулирования режима работы реактора. </a:t>
            </a:r>
          </a:p>
          <a:p>
            <a:pPr>
              <a:buNone/>
            </a:pPr>
            <a:r>
              <a:rPr lang="ru-RU" i="1" dirty="0" smtClean="0"/>
              <a:t> </a:t>
            </a:r>
            <a:endParaRPr lang="ru-RU" dirty="0" smtClean="0"/>
          </a:p>
          <a:p>
            <a:pPr>
              <a:buNone/>
            </a:pPr>
            <a:r>
              <a:rPr lang="ru-RU" b="1" i="1" dirty="0" smtClean="0"/>
              <a:t>Недостатки метода суспензионной полимеризации: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1.Многостадийность процесса.</a:t>
            </a:r>
          </a:p>
          <a:p>
            <a:pPr>
              <a:buNone/>
            </a:pPr>
            <a:r>
              <a:rPr lang="ru-RU" dirty="0" smtClean="0"/>
              <a:t>2.Образуются сточные воды требующие очистки.</a:t>
            </a:r>
          </a:p>
          <a:p>
            <a:pPr>
              <a:buNone/>
            </a:pPr>
            <a:r>
              <a:rPr lang="ru-RU" dirty="0" smtClean="0"/>
              <a:t>3.Трудно перевести процесс суспензионной полимеризации </a:t>
            </a:r>
            <a:r>
              <a:rPr lang="ru-RU" b="1" dirty="0" err="1" smtClean="0"/>
              <a:t>Ст</a:t>
            </a:r>
            <a:r>
              <a:rPr lang="ru-RU" b="1" dirty="0" smtClean="0"/>
              <a:t> </a:t>
            </a:r>
            <a:r>
              <a:rPr lang="ru-RU" dirty="0" smtClean="0"/>
              <a:t>на непрерывную схему.</a:t>
            </a:r>
          </a:p>
          <a:p>
            <a:pPr>
              <a:buNone/>
            </a:pPr>
            <a:r>
              <a:rPr lang="ru-RU" dirty="0" smtClean="0"/>
              <a:t>4.Низкая устойчивость суспензии с дальнейшим налипанием </a:t>
            </a:r>
            <a:r>
              <a:rPr lang="ru-RU" b="1" dirty="0" smtClean="0"/>
              <a:t>ПС </a:t>
            </a:r>
            <a:r>
              <a:rPr lang="ru-RU" dirty="0" smtClean="0"/>
              <a:t>на мешалку и стенки аппарата. Поэтому в промышленности данный способ проводят по периодической схеме.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552728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/>
              <a:t>ЭМУЛЬСИОННАЯ</a:t>
            </a:r>
            <a:r>
              <a:rPr lang="ru-RU" dirty="0"/>
              <a:t> </a:t>
            </a:r>
            <a:r>
              <a:rPr lang="ru-RU" b="1" u="sng" dirty="0">
                <a:hlinkClick r:id="rId2" tooltip="Химическая энциклопедия"/>
              </a:rPr>
              <a:t>ПОЛИМЕРИЗАЦИЯ</a:t>
            </a:r>
            <a:r>
              <a:rPr lang="ru-RU" dirty="0"/>
              <a:t>, способ проведения </a:t>
            </a:r>
            <a:r>
              <a:rPr lang="ru-RU" u="sng" dirty="0">
                <a:hlinkClick r:id="rId2" tooltip="Химическая энциклопедия"/>
              </a:rPr>
              <a:t>полимеризации</a:t>
            </a:r>
            <a:r>
              <a:rPr lang="ru-RU" dirty="0"/>
              <a:t> </a:t>
            </a:r>
            <a:r>
              <a:rPr lang="ru-RU" u="sng" dirty="0">
                <a:hlinkClick r:id="rId3" tooltip="Химическая энциклопедия"/>
              </a:rPr>
              <a:t>мономера</a:t>
            </a:r>
            <a:r>
              <a:rPr lang="ru-RU" dirty="0"/>
              <a:t> в </a:t>
            </a:r>
            <a:r>
              <a:rPr lang="ru-RU" u="sng" dirty="0">
                <a:hlinkClick r:id="rId4" tooltip="БСЭ"/>
              </a:rPr>
              <a:t>дисперсионной среде</a:t>
            </a:r>
            <a:r>
              <a:rPr lang="ru-RU" dirty="0"/>
              <a:t> (обычно в </a:t>
            </a:r>
            <a:r>
              <a:rPr lang="ru-RU" u="sng" dirty="0">
                <a:hlinkClick r:id="rId5" tooltip="Химическая энциклопедия"/>
              </a:rPr>
              <a:t>воде</a:t>
            </a:r>
            <a:r>
              <a:rPr lang="ru-RU" dirty="0"/>
              <a:t>), приводящий к образованию полимерной </a:t>
            </a:r>
            <a:r>
              <a:rPr lang="ru-RU" u="sng" dirty="0">
                <a:hlinkClick r:id="rId6" tooltip="Химическая энциклопедия"/>
              </a:rPr>
              <a:t>суспензии</a:t>
            </a:r>
            <a:r>
              <a:rPr lang="ru-RU" dirty="0"/>
              <a:t> со средними размерами частиц 50-150 </a:t>
            </a:r>
            <a:r>
              <a:rPr lang="ru-RU" dirty="0" err="1"/>
              <a:t>нм</a:t>
            </a:r>
            <a:r>
              <a:rPr lang="ru-RU" dirty="0"/>
              <a:t>. </a:t>
            </a:r>
            <a:br>
              <a:rPr lang="ru-RU" dirty="0"/>
            </a:br>
            <a:r>
              <a:rPr lang="ru-RU" u="sng" dirty="0" smtClean="0">
                <a:hlinkClick r:id="rId2" tooltip="Химическая энциклопедия"/>
              </a:rPr>
              <a:t>Полимеризацию</a:t>
            </a:r>
            <a:r>
              <a:rPr lang="ru-RU" dirty="0"/>
              <a:t> инициируют водо- или маслорастворимые инициаторы (напр., K</a:t>
            </a:r>
            <a:r>
              <a:rPr lang="ru-RU" baseline="-25000" dirty="0"/>
              <a:t>2</a:t>
            </a:r>
            <a:r>
              <a:rPr lang="ru-RU" dirty="0"/>
              <a:t>S</a:t>
            </a:r>
            <a:r>
              <a:rPr lang="ru-RU" baseline="-25000" dirty="0"/>
              <a:t>2</a:t>
            </a:r>
            <a:r>
              <a:rPr lang="ru-RU" dirty="0"/>
              <a:t>O</a:t>
            </a:r>
            <a:r>
              <a:rPr lang="ru-RU" baseline="-25000" dirty="0"/>
              <a:t>8</a:t>
            </a:r>
            <a:r>
              <a:rPr lang="ru-RU" dirty="0"/>
              <a:t>, Н</a:t>
            </a:r>
            <a:r>
              <a:rPr lang="ru-RU" baseline="-25000" dirty="0"/>
              <a:t>2</a:t>
            </a:r>
            <a:r>
              <a:rPr lang="ru-RU" dirty="0"/>
              <a:t>О</a:t>
            </a:r>
            <a:r>
              <a:rPr lang="ru-RU" baseline="-25000" dirty="0"/>
              <a:t>2</a:t>
            </a:r>
            <a:r>
              <a:rPr lang="ru-RU" dirty="0"/>
              <a:t>, орг. </a:t>
            </a:r>
            <a:r>
              <a:rPr lang="ru-RU" u="sng" dirty="0">
                <a:hlinkClick r:id="rId7" tooltip="БСЭ"/>
              </a:rPr>
              <a:t>пероксиды</a:t>
            </a:r>
            <a:r>
              <a:rPr lang="ru-RU" dirty="0"/>
              <a:t>), а также окислит.-восстановит. системы. </a:t>
            </a:r>
            <a:br>
              <a:rPr lang="ru-RU" dirty="0"/>
            </a:br>
            <a:endParaRPr lang="ru-RU" b="1" dirty="0" smtClean="0"/>
          </a:p>
          <a:p>
            <a:r>
              <a:rPr lang="ru-RU" b="1" dirty="0" smtClean="0"/>
              <a:t>Полимеризация в эмульсиях всегда происходит по механизму </a:t>
            </a:r>
            <a:r>
              <a:rPr lang="ru-RU" b="1" dirty="0" smtClean="0">
                <a:hlinkClick r:id="rId8"/>
              </a:rPr>
              <a:t>радикальной полимеризации</a:t>
            </a:r>
            <a:r>
              <a:rPr lang="ru-RU" b="1" dirty="0" smtClean="0"/>
              <a:t>. Анионные и катионные концы цепочек тут же будут потушены водой. Продукт, получаемый в результате эмульсионной полимеризации называют латексом</a:t>
            </a:r>
            <a:r>
              <a:rPr lang="en-US" b="1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04664"/>
            <a:ext cx="7704856" cy="5721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520" y="0"/>
            <a:ext cx="87129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74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04664"/>
            <a:ext cx="8363272" cy="583264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После перемешивания, мономер может находиться в трех местах. </a:t>
            </a:r>
          </a:p>
          <a:p>
            <a:r>
              <a:rPr lang="ru-RU" b="1" dirty="0" smtClean="0"/>
              <a:t>Во-первых, мономер может быть собран в большие капли, бесцельно плавающие в воде. </a:t>
            </a:r>
          </a:p>
          <a:p>
            <a:r>
              <a:rPr lang="ru-RU" b="1" dirty="0" smtClean="0"/>
              <a:t>Во-вторых, некоторое количество мономера может быть растворено в воде, но это не слишком вероятно. Как вы помните, такие органические мономеры, как стирол и метилметакрилат </a:t>
            </a:r>
            <a:r>
              <a:rPr lang="ru-RU" b="1" dirty="0" err="1" smtClean="0"/>
              <a:t>гидрофобны</a:t>
            </a:r>
            <a:r>
              <a:rPr lang="ru-RU" b="1" dirty="0" smtClean="0"/>
              <a:t>. </a:t>
            </a:r>
          </a:p>
          <a:p>
            <a:r>
              <a:rPr lang="ru-RU" b="1" dirty="0" smtClean="0"/>
              <a:t>В третьих, мономер может встречаться внутри мицелл, а это именно то, что нам нужно. Несмешивающейся жидкостью является наш гидрофобный мономер, основой раствора является вода, а эмульгатором - ПАВ.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408712"/>
          </a:xfrm>
        </p:spPr>
        <p:txBody>
          <a:bodyPr>
            <a:normAutofit/>
          </a:bodyPr>
          <a:lstStyle/>
          <a:p>
            <a:r>
              <a:rPr lang="ru-RU" b="1" dirty="0" smtClean="0"/>
              <a:t>Инициирование </a:t>
            </a:r>
            <a:r>
              <a:rPr lang="ru-RU" b="1" dirty="0" err="1" smtClean="0"/>
              <a:t>присходит</a:t>
            </a:r>
            <a:r>
              <a:rPr lang="ru-RU" b="1" dirty="0" smtClean="0"/>
              <a:t>, когда инициирующий фрагмент попадает в мицеллу и взаимодействует с молекулой мономера. Обычно используются водорастворимые инициаторы, такие как пероксиды и персульфаты (это также помогает предотвратить полимеризацию в больших отдельных каплях мономера). </a:t>
            </a:r>
          </a:p>
          <a:p>
            <a:r>
              <a:rPr lang="ru-RU" b="1" dirty="0" smtClean="0"/>
              <a:t>Частицы полимера могут достигать чрезвычайно высокого молекулярного веса, особенно, если концентрация инициатора мала.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0"/>
            <a:ext cx="8892480" cy="6858000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Для поддержания полимеризации молекулы мономера мигрируют из больших капель мономера в мицеллы. В среднем в каждой мицелле находится по одному радикалу. </a:t>
            </a:r>
            <a:r>
              <a:rPr lang="ru-RU" dirty="0" smtClean="0"/>
              <a:t>Поэтому </a:t>
            </a:r>
            <a:r>
              <a:rPr lang="ru-RU" dirty="0"/>
              <a:t>все макромолекулы </a:t>
            </a:r>
            <a:r>
              <a:rPr lang="ru-RU" dirty="0" smtClean="0"/>
              <a:t>вырастают </a:t>
            </a:r>
            <a:r>
              <a:rPr lang="ru-RU" dirty="0"/>
              <a:t>до почти одинакового молекулярного веса, так что </a:t>
            </a:r>
            <a:r>
              <a:rPr lang="ru-RU" dirty="0" err="1"/>
              <a:t>полидисперсность</a:t>
            </a:r>
            <a:r>
              <a:rPr lang="ru-RU" dirty="0"/>
              <a:t> оказывается очень близка к </a:t>
            </a:r>
            <a:r>
              <a:rPr lang="ru-RU" dirty="0" smtClean="0"/>
              <a:t>единице. Исчерпывается </a:t>
            </a:r>
            <a:r>
              <a:rPr lang="ru-RU" dirty="0"/>
              <a:t>практически весь мономер, что означает, что латекс может использоваться без очистки.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95152" y="4699829"/>
            <a:ext cx="2139881" cy="2158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77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r>
              <a:rPr lang="ru-RU" dirty="0" smtClean="0"/>
              <a:t>Скорость </a:t>
            </a:r>
            <a:r>
              <a:rPr lang="ru-RU" dirty="0"/>
              <a:t>полимеризации в точности равна скорости исчезновения мономера. Чем больше частиц, тем быстрее исчезает мономер. А чтобы было больше частиц, надо, чтобы было больше мицелл. </a:t>
            </a:r>
            <a:endParaRPr lang="ru-RU" dirty="0" smtClean="0"/>
          </a:p>
          <a:p>
            <a:endParaRPr lang="ru-RU" dirty="0" smtClean="0"/>
          </a:p>
          <a:p>
            <a:r>
              <a:rPr lang="ru-RU" b="1" i="1" dirty="0"/>
              <a:t>У</a:t>
            </a:r>
            <a:r>
              <a:rPr lang="ru-RU" b="1" i="1" dirty="0" smtClean="0"/>
              <a:t>меньшение </a:t>
            </a:r>
            <a:r>
              <a:rPr lang="ru-RU" b="1" i="1" dirty="0"/>
              <a:t>концентрации инициатора увеличивает молекулярную массу и скорость полимеризации!</a:t>
            </a:r>
            <a:r>
              <a:rPr lang="ru-RU" b="1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8293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/>
              <a:t>Описание схемы производства эмульсионного полистирола периодическим способом.</a:t>
            </a:r>
          </a:p>
        </p:txBody>
      </p:sp>
    </p:spTree>
    <p:extLst>
      <p:ext uri="{BB962C8B-B14F-4D97-AF65-F5344CB8AC3E}">
        <p14:creationId xmlns:p14="http://schemas.microsoft.com/office/powerpoint/2010/main" val="3915918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32656"/>
            <a:ext cx="8496943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842</Words>
  <Application>Microsoft Office PowerPoint</Application>
  <PresentationFormat>Экран (4:3)</PresentationFormat>
  <Paragraphs>59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Arial</vt:lpstr>
      <vt:lpstr>Calibri</vt:lpstr>
      <vt:lpstr>Тема Office</vt:lpstr>
      <vt:lpstr>Полимеризация в эмульсии. Особенности химической модификации.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Эмульсионная полимеризация</vt:lpstr>
      <vt:lpstr>Основные стадии эмульсионной полимеризации Ст  периодическим способом </vt:lpstr>
      <vt:lpstr>Презентация PowerPoint</vt:lpstr>
      <vt:lpstr>Презентация PowerPoint</vt:lpstr>
      <vt:lpstr>Описание схемы производства суспензионного полистирола.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galiya109</dc:creator>
  <cp:lastModifiedBy>user</cp:lastModifiedBy>
  <cp:revision>22</cp:revision>
  <dcterms:created xsi:type="dcterms:W3CDTF">2013-09-17T05:07:59Z</dcterms:created>
  <dcterms:modified xsi:type="dcterms:W3CDTF">2014-09-17T04:09:33Z</dcterms:modified>
</cp:coreProperties>
</file>